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</p:sldIdLst>
  <p:sldSz cx="9144000" cy="6858000" type="screen4x3"/>
  <p:notesSz cx="6858000" cy="9144000"/>
  <p:embeddedFontLst>
    <p:embeddedFont>
      <p:font typeface="Avenir" panose="02000503020000020003" pitchFamily="2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00503000000020004" pitchFamily="2" charset="0"/>
      <p:regular r:id="rId39"/>
      <p:bold r:id="rId40"/>
      <p:italic r:id="rId41"/>
      <p:boldItalic r:id="rId42"/>
    </p:embeddedFont>
    <p:embeddedFont>
      <p:font typeface="Helvetica Neue Light" panose="02000403000000020004" pitchFamily="2" charset="0"/>
      <p:regular r:id="rId43"/>
      <p:bold r:id="rId44"/>
      <p:italic r:id="rId45"/>
      <p:boldItalic r:id="rId46"/>
    </p:embeddedFont>
    <p:embeddedFont>
      <p:font typeface="Quicksand" pitchFamily="2" charset="77"/>
      <p:regular r:id="rId47"/>
      <p:bold r:id="rId48"/>
    </p:embeddedFont>
    <p:embeddedFont>
      <p:font typeface="Quicksand Light" pitchFamily="2" charset="77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3BD738-2406-4BF4-9480-E13187B796E2}">
  <a:tblStyle styleId="{D93BD738-2406-4BF4-9480-E13187B79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d2d1de5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Luca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3dd2d1de5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ff714bf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ff714bf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dff714bf8_0_2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a31b71f6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a31b71f6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4a31b71f68_0_5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90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dff714bf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dff714bf8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dff714bf8_0_8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72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767757aa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767757aa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5767757aad_0_3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307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767757aa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767757aa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5767757aad_0_55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93058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dff714bf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dff714bf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3dff714bf8_0_7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6120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f714bf8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f714bf8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dff714bf8_0_5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86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0da2666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0da2666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s2: https://s2geometry.io/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OpenStreetMap https://www.openstreetmap.org/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Places 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Facebook business points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40da266643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36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683cb54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683cb54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s2: https://s2geometry.io/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OpenStreetMap https://www.openstreetmap.org/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Google Places 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Facebook business points</a:t>
            </a: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7683cb54ee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5369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31b71f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a31b71f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4a31b71f68_0_3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a31b71f6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a31b71f6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4a31b71f68_0_1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a31b71f68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a31b71f68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4a31b71f68_0_2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dff714bf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dff714bf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dff714bf8_0_20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e04dbb1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e04dbb1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e04dbb155_0_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0033fdd0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0033fdd0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400033fdd0_0_111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00033fdd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00033fdd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400033fdd0_0_11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00033fdd0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00033fdd0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tutti i punti p_i che sono minore dei due delta appartengono tutti allo stesso stay point</a:t>
            </a:r>
            <a:endParaRPr/>
          </a:p>
        </p:txBody>
      </p:sp>
      <p:sp>
        <p:nvSpPr>
          <p:cNvPr id="279" name="Google Shape;279;g400033fdd0_0_12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00033fdd0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00033fdd0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the previous point, we can add the detection of semantic locations on the stay points. (circles are stay points detected previously)</a:t>
            </a:r>
            <a:endParaRPr/>
          </a:p>
        </p:txBody>
      </p:sp>
      <p:sp>
        <p:nvSpPr>
          <p:cNvPr id="288" name="Google Shape;288;g400033fdd0_0_14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00033fdd0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00033fdd0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400033fdd0_0_15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67757aa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767757aa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5767757aad_0_1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e04dbb15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e04dbb15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e04dbb155_0_1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0ebceef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2 photo represent the same event in different year. Which event is this?</a:t>
            </a:r>
            <a:endParaRPr/>
          </a:p>
        </p:txBody>
      </p:sp>
      <p:sp>
        <p:nvSpPr>
          <p:cNvPr id="125" name="Google Shape;125;g40ebceef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fd882111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fd882111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fd882111e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dff714bf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3dff714bf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ff714bf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dff714bf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3dff714bf8_0_3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dff714bf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dff714bf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3dff714bf8_0_6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f921e5ad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f921e5ad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f921e5ad5_0_2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767757a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767757a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767757aad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2"/>
          </p:nvPr>
        </p:nvSpPr>
        <p:spPr>
          <a:xfrm>
            <a:off x="4648199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Titolo e contenut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717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38425"/>
            <a:ext cx="8229600" cy="49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yfcc100m.appspot.com/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snap.stanford.edu/data/loc-brightkite.html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pPuOW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download/details.aspx?id=52367&amp;from=https%3A%2F%2Fresearch.microsoft.com%2Fen-us%2Fdownloads%2Fb16d359d-d164-469e-9fd4-daa38f2b2e13%2F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www.kaggle.com/c/pkdd-15-predict-taxi-service-trajectory-i" TargetMode="Externa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marcodena/mobile-phone-activity/version/3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nature.com/articles/sdata20155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468475" y="1338298"/>
            <a:ext cx="8229600" cy="18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6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Human Mobility Data Landscape</a:t>
            </a:r>
            <a:endParaRPr sz="6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07" name="Google Shape;107;p16"/>
          <p:cNvGrpSpPr/>
          <p:nvPr/>
        </p:nvGrpSpPr>
        <p:grpSpPr>
          <a:xfrm>
            <a:off x="100" y="3738275"/>
            <a:ext cx="4917127" cy="3118354"/>
            <a:chOff x="4094170" y="3545825"/>
            <a:chExt cx="3952993" cy="3308950"/>
          </a:xfrm>
        </p:grpSpPr>
        <p:sp>
          <p:nvSpPr>
            <p:cNvPr id="108" name="Google Shape;108;p16"/>
            <p:cNvSpPr/>
            <p:nvPr/>
          </p:nvSpPr>
          <p:spPr>
            <a:xfrm>
              <a:off x="4094170" y="3545825"/>
              <a:ext cx="3770400" cy="330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95" y="117264"/>
                  </a:moveTo>
                  <a:cubicBezTo>
                    <a:pt x="3047" y="117948"/>
                    <a:pt x="1571" y="118908"/>
                    <a:pt x="0" y="120000"/>
                  </a:cubicBezTo>
                  <a:lnTo>
                    <a:pt x="116088" y="120000"/>
                  </a:lnTo>
                  <a:cubicBezTo>
                    <a:pt x="117996" y="117000"/>
                    <a:pt x="119136" y="113304"/>
                    <a:pt x="119700" y="109608"/>
                  </a:cubicBezTo>
                  <a:cubicBezTo>
                    <a:pt x="122291" y="92124"/>
                    <a:pt x="107845" y="77628"/>
                    <a:pt x="96794" y="70380"/>
                  </a:cubicBezTo>
                  <a:cubicBezTo>
                    <a:pt x="85059" y="62724"/>
                    <a:pt x="72304" y="58224"/>
                    <a:pt x="59682" y="53844"/>
                  </a:cubicBezTo>
                  <a:cubicBezTo>
                    <a:pt x="55050" y="52200"/>
                    <a:pt x="50010" y="51096"/>
                    <a:pt x="45691" y="48240"/>
                  </a:cubicBezTo>
                  <a:cubicBezTo>
                    <a:pt x="31724" y="39012"/>
                    <a:pt x="68561" y="30600"/>
                    <a:pt x="62825" y="11196"/>
                  </a:cubicBezTo>
                  <a:cubicBezTo>
                    <a:pt x="60329" y="2736"/>
                    <a:pt x="25761" y="-504"/>
                    <a:pt x="23733" y="48"/>
                  </a:cubicBezTo>
                  <a:cubicBezTo>
                    <a:pt x="26781" y="456"/>
                    <a:pt x="42583" y="4920"/>
                    <a:pt x="48055" y="7236"/>
                  </a:cubicBezTo>
                  <a:cubicBezTo>
                    <a:pt x="53538" y="9552"/>
                    <a:pt x="55050" y="10920"/>
                    <a:pt x="56634" y="13932"/>
                  </a:cubicBezTo>
                  <a:cubicBezTo>
                    <a:pt x="58998" y="18576"/>
                    <a:pt x="54606" y="20904"/>
                    <a:pt x="51318" y="22536"/>
                  </a:cubicBezTo>
                  <a:cubicBezTo>
                    <a:pt x="40159" y="28008"/>
                    <a:pt x="28197" y="30468"/>
                    <a:pt x="17146" y="36072"/>
                  </a:cubicBezTo>
                  <a:cubicBezTo>
                    <a:pt x="6887" y="41256"/>
                    <a:pt x="12298" y="52476"/>
                    <a:pt x="18958" y="58908"/>
                  </a:cubicBezTo>
                  <a:cubicBezTo>
                    <a:pt x="30008" y="69564"/>
                    <a:pt x="34292" y="85008"/>
                    <a:pt x="24705" y="99084"/>
                  </a:cubicBezTo>
                  <a:cubicBezTo>
                    <a:pt x="19174" y="107160"/>
                    <a:pt x="11962" y="112752"/>
                    <a:pt x="4295" y="117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4729162" y="3914775"/>
              <a:ext cx="2301900" cy="29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51165"/>
                  </a:moveTo>
                  <a:cubicBezTo>
                    <a:pt x="32156" y="53008"/>
                    <a:pt x="36078" y="54699"/>
                    <a:pt x="40392" y="56235"/>
                  </a:cubicBezTo>
                  <a:cubicBezTo>
                    <a:pt x="50000" y="59308"/>
                    <a:pt x="59803" y="62381"/>
                    <a:pt x="68627" y="66683"/>
                  </a:cubicBezTo>
                  <a:cubicBezTo>
                    <a:pt x="81764" y="72676"/>
                    <a:pt x="95882" y="83124"/>
                    <a:pt x="90588" y="96491"/>
                  </a:cubicBezTo>
                  <a:cubicBezTo>
                    <a:pt x="86666" y="106478"/>
                    <a:pt x="74509" y="114468"/>
                    <a:pt x="63725" y="120000"/>
                  </a:cubicBezTo>
                  <a:cubicBezTo>
                    <a:pt x="81960" y="120000"/>
                    <a:pt x="81960" y="120000"/>
                    <a:pt x="81960" y="120000"/>
                  </a:cubicBezTo>
                  <a:cubicBezTo>
                    <a:pt x="88235" y="116005"/>
                    <a:pt x="93921" y="111549"/>
                    <a:pt x="97843" y="105710"/>
                  </a:cubicBezTo>
                  <a:cubicBezTo>
                    <a:pt x="120000" y="72829"/>
                    <a:pt x="57647" y="60691"/>
                    <a:pt x="32549" y="50550"/>
                  </a:cubicBezTo>
                  <a:cubicBezTo>
                    <a:pt x="24117" y="47170"/>
                    <a:pt x="0" y="36107"/>
                    <a:pt x="18039" y="29193"/>
                  </a:cubicBezTo>
                  <a:cubicBezTo>
                    <a:pt x="25686" y="26274"/>
                    <a:pt x="33921" y="24276"/>
                    <a:pt x="41764" y="21818"/>
                  </a:cubicBezTo>
                  <a:cubicBezTo>
                    <a:pt x="51372" y="18591"/>
                    <a:pt x="64705" y="15364"/>
                    <a:pt x="71372" y="8604"/>
                  </a:cubicBezTo>
                  <a:cubicBezTo>
                    <a:pt x="74117" y="5685"/>
                    <a:pt x="75098" y="2304"/>
                    <a:pt x="71176" y="0"/>
                  </a:cubicBezTo>
                  <a:cubicBezTo>
                    <a:pt x="71764" y="307"/>
                    <a:pt x="72156" y="614"/>
                    <a:pt x="72549" y="1075"/>
                  </a:cubicBezTo>
                  <a:cubicBezTo>
                    <a:pt x="77843" y="6606"/>
                    <a:pt x="62745" y="13521"/>
                    <a:pt x="58039" y="15364"/>
                  </a:cubicBezTo>
                  <a:cubicBezTo>
                    <a:pt x="54313" y="17055"/>
                    <a:pt x="50196" y="18284"/>
                    <a:pt x="46274" y="19513"/>
                  </a:cubicBezTo>
                  <a:cubicBezTo>
                    <a:pt x="38823" y="21664"/>
                    <a:pt x="31372" y="23661"/>
                    <a:pt x="24117" y="25966"/>
                  </a:cubicBezTo>
                  <a:cubicBezTo>
                    <a:pt x="20000" y="27195"/>
                    <a:pt x="15686" y="28271"/>
                    <a:pt x="12352" y="30422"/>
                  </a:cubicBezTo>
                  <a:cubicBezTo>
                    <a:pt x="7450" y="33802"/>
                    <a:pt x="9215" y="39487"/>
                    <a:pt x="13137" y="42714"/>
                  </a:cubicBezTo>
                  <a:cubicBezTo>
                    <a:pt x="17450" y="46094"/>
                    <a:pt x="22941" y="48706"/>
                    <a:pt x="28235" y="5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278312" y="4343400"/>
              <a:ext cx="1154100" cy="25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20" y="75428"/>
                  </a:moveTo>
                  <a:cubicBezTo>
                    <a:pt x="88729" y="77413"/>
                    <a:pt x="87557" y="79398"/>
                    <a:pt x="85993" y="81383"/>
                  </a:cubicBezTo>
                  <a:cubicBezTo>
                    <a:pt x="84820" y="83187"/>
                    <a:pt x="83257" y="84992"/>
                    <a:pt x="81302" y="86796"/>
                  </a:cubicBezTo>
                  <a:cubicBezTo>
                    <a:pt x="75439" y="92390"/>
                    <a:pt x="65667" y="97984"/>
                    <a:pt x="55504" y="101954"/>
                  </a:cubicBezTo>
                  <a:cubicBezTo>
                    <a:pt x="49641" y="104120"/>
                    <a:pt x="43778" y="106105"/>
                    <a:pt x="37915" y="108090"/>
                  </a:cubicBezTo>
                  <a:cubicBezTo>
                    <a:pt x="30488" y="110436"/>
                    <a:pt x="23061" y="112781"/>
                    <a:pt x="15635" y="115127"/>
                  </a:cubicBezTo>
                  <a:cubicBezTo>
                    <a:pt x="10553" y="116751"/>
                    <a:pt x="5081" y="118375"/>
                    <a:pt x="0" y="120000"/>
                  </a:cubicBezTo>
                  <a:cubicBezTo>
                    <a:pt x="12508" y="120000"/>
                    <a:pt x="12508" y="120000"/>
                    <a:pt x="12508" y="120000"/>
                  </a:cubicBezTo>
                  <a:cubicBezTo>
                    <a:pt x="16416" y="118917"/>
                    <a:pt x="20325" y="117654"/>
                    <a:pt x="24234" y="116390"/>
                  </a:cubicBezTo>
                  <a:cubicBezTo>
                    <a:pt x="35179" y="112962"/>
                    <a:pt x="45732" y="109172"/>
                    <a:pt x="55895" y="105022"/>
                  </a:cubicBezTo>
                  <a:cubicBezTo>
                    <a:pt x="71921" y="98526"/>
                    <a:pt x="83648" y="91308"/>
                    <a:pt x="90293" y="81924"/>
                  </a:cubicBezTo>
                  <a:cubicBezTo>
                    <a:pt x="91856" y="79939"/>
                    <a:pt x="92638" y="77954"/>
                    <a:pt x="93420" y="75789"/>
                  </a:cubicBezTo>
                  <a:cubicBezTo>
                    <a:pt x="94201" y="73804"/>
                    <a:pt x="94592" y="71819"/>
                    <a:pt x="94592" y="69654"/>
                  </a:cubicBezTo>
                  <a:cubicBezTo>
                    <a:pt x="94983" y="67669"/>
                    <a:pt x="94592" y="65684"/>
                    <a:pt x="94201" y="63518"/>
                  </a:cubicBezTo>
                  <a:cubicBezTo>
                    <a:pt x="93420" y="61533"/>
                    <a:pt x="92638" y="59548"/>
                    <a:pt x="91074" y="57744"/>
                  </a:cubicBezTo>
                  <a:cubicBezTo>
                    <a:pt x="90684" y="56842"/>
                    <a:pt x="89511" y="55939"/>
                    <a:pt x="88729" y="54857"/>
                  </a:cubicBezTo>
                  <a:cubicBezTo>
                    <a:pt x="87947" y="54135"/>
                    <a:pt x="87166" y="53052"/>
                    <a:pt x="85993" y="52330"/>
                  </a:cubicBezTo>
                  <a:cubicBezTo>
                    <a:pt x="84820" y="51428"/>
                    <a:pt x="83648" y="50706"/>
                    <a:pt x="82084" y="49804"/>
                  </a:cubicBezTo>
                  <a:cubicBezTo>
                    <a:pt x="80912" y="49082"/>
                    <a:pt x="79739" y="48360"/>
                    <a:pt x="78175" y="47639"/>
                  </a:cubicBezTo>
                  <a:cubicBezTo>
                    <a:pt x="73094" y="44751"/>
                    <a:pt x="67231" y="42225"/>
                    <a:pt x="61758" y="39879"/>
                  </a:cubicBezTo>
                  <a:cubicBezTo>
                    <a:pt x="59022" y="38616"/>
                    <a:pt x="56286" y="37353"/>
                    <a:pt x="53550" y="36090"/>
                  </a:cubicBezTo>
                  <a:cubicBezTo>
                    <a:pt x="51986" y="35548"/>
                    <a:pt x="50814" y="35007"/>
                    <a:pt x="49641" y="34285"/>
                  </a:cubicBezTo>
                  <a:cubicBezTo>
                    <a:pt x="48078" y="33744"/>
                    <a:pt x="46905" y="33203"/>
                    <a:pt x="45732" y="32481"/>
                  </a:cubicBezTo>
                  <a:cubicBezTo>
                    <a:pt x="44560" y="31939"/>
                    <a:pt x="43387" y="31218"/>
                    <a:pt x="42214" y="30676"/>
                  </a:cubicBezTo>
                  <a:cubicBezTo>
                    <a:pt x="41042" y="29954"/>
                    <a:pt x="39869" y="29413"/>
                    <a:pt x="39087" y="28691"/>
                  </a:cubicBezTo>
                  <a:cubicBezTo>
                    <a:pt x="37915" y="28150"/>
                    <a:pt x="36742" y="27428"/>
                    <a:pt x="35960" y="26706"/>
                  </a:cubicBezTo>
                  <a:cubicBezTo>
                    <a:pt x="35179" y="26165"/>
                    <a:pt x="34397" y="25443"/>
                    <a:pt x="33615" y="24721"/>
                  </a:cubicBezTo>
                  <a:cubicBezTo>
                    <a:pt x="32442" y="23278"/>
                    <a:pt x="32052" y="21834"/>
                    <a:pt x="32052" y="20390"/>
                  </a:cubicBezTo>
                  <a:cubicBezTo>
                    <a:pt x="32442" y="19127"/>
                    <a:pt x="33615" y="17684"/>
                    <a:pt x="35179" y="16601"/>
                  </a:cubicBezTo>
                  <a:cubicBezTo>
                    <a:pt x="35570" y="16240"/>
                    <a:pt x="35960" y="16060"/>
                    <a:pt x="36351" y="15879"/>
                  </a:cubicBezTo>
                  <a:cubicBezTo>
                    <a:pt x="37133" y="15518"/>
                    <a:pt x="37524" y="15338"/>
                    <a:pt x="37915" y="15157"/>
                  </a:cubicBezTo>
                  <a:cubicBezTo>
                    <a:pt x="39087" y="14616"/>
                    <a:pt x="40260" y="14255"/>
                    <a:pt x="41433" y="13714"/>
                  </a:cubicBezTo>
                  <a:cubicBezTo>
                    <a:pt x="42605" y="13533"/>
                    <a:pt x="42605" y="13533"/>
                    <a:pt x="42605" y="13533"/>
                  </a:cubicBezTo>
                  <a:cubicBezTo>
                    <a:pt x="43387" y="13172"/>
                    <a:pt x="43387" y="13172"/>
                    <a:pt x="43387" y="13172"/>
                  </a:cubicBezTo>
                  <a:cubicBezTo>
                    <a:pt x="44169" y="12992"/>
                    <a:pt x="44560" y="12812"/>
                    <a:pt x="45342" y="12631"/>
                  </a:cubicBezTo>
                  <a:cubicBezTo>
                    <a:pt x="46514" y="12270"/>
                    <a:pt x="47687" y="11909"/>
                    <a:pt x="48859" y="11548"/>
                  </a:cubicBezTo>
                  <a:cubicBezTo>
                    <a:pt x="59022" y="9203"/>
                    <a:pt x="69576" y="7759"/>
                    <a:pt x="78175" y="6315"/>
                  </a:cubicBezTo>
                  <a:cubicBezTo>
                    <a:pt x="86775" y="5052"/>
                    <a:pt x="94592" y="3789"/>
                    <a:pt x="100846" y="2887"/>
                  </a:cubicBezTo>
                  <a:cubicBezTo>
                    <a:pt x="112964" y="1082"/>
                    <a:pt x="119999" y="0"/>
                    <a:pt x="119999" y="0"/>
                  </a:cubicBezTo>
                  <a:cubicBezTo>
                    <a:pt x="119999" y="0"/>
                    <a:pt x="112964" y="902"/>
                    <a:pt x="100456" y="2526"/>
                  </a:cubicBezTo>
                  <a:cubicBezTo>
                    <a:pt x="94201" y="3428"/>
                    <a:pt x="86384" y="4511"/>
                    <a:pt x="77785" y="5774"/>
                  </a:cubicBezTo>
                  <a:cubicBezTo>
                    <a:pt x="68794" y="7037"/>
                    <a:pt x="58631" y="8300"/>
                    <a:pt x="48078" y="10827"/>
                  </a:cubicBezTo>
                  <a:cubicBezTo>
                    <a:pt x="46514" y="11007"/>
                    <a:pt x="45342" y="11368"/>
                    <a:pt x="44169" y="11729"/>
                  </a:cubicBezTo>
                  <a:cubicBezTo>
                    <a:pt x="43387" y="11909"/>
                    <a:pt x="42605" y="12090"/>
                    <a:pt x="42214" y="12270"/>
                  </a:cubicBezTo>
                  <a:cubicBezTo>
                    <a:pt x="41042" y="12631"/>
                    <a:pt x="41042" y="12631"/>
                    <a:pt x="41042" y="12631"/>
                  </a:cubicBezTo>
                  <a:cubicBezTo>
                    <a:pt x="40260" y="12812"/>
                    <a:pt x="40260" y="12812"/>
                    <a:pt x="40260" y="12812"/>
                  </a:cubicBezTo>
                  <a:cubicBezTo>
                    <a:pt x="39087" y="13353"/>
                    <a:pt x="37524" y="13714"/>
                    <a:pt x="36351" y="14255"/>
                  </a:cubicBezTo>
                  <a:cubicBezTo>
                    <a:pt x="35960" y="14436"/>
                    <a:pt x="35179" y="14796"/>
                    <a:pt x="34788" y="14977"/>
                  </a:cubicBezTo>
                  <a:cubicBezTo>
                    <a:pt x="34006" y="15338"/>
                    <a:pt x="33615" y="15518"/>
                    <a:pt x="32833" y="15879"/>
                  </a:cubicBezTo>
                  <a:cubicBezTo>
                    <a:pt x="30879" y="17142"/>
                    <a:pt x="29706" y="18766"/>
                    <a:pt x="29315" y="20390"/>
                  </a:cubicBezTo>
                  <a:cubicBezTo>
                    <a:pt x="28925" y="22015"/>
                    <a:pt x="29706" y="23639"/>
                    <a:pt x="30879" y="25263"/>
                  </a:cubicBezTo>
                  <a:cubicBezTo>
                    <a:pt x="31661" y="25984"/>
                    <a:pt x="32442" y="26706"/>
                    <a:pt x="33224" y="27428"/>
                  </a:cubicBezTo>
                  <a:cubicBezTo>
                    <a:pt x="34397" y="28330"/>
                    <a:pt x="35570" y="28872"/>
                    <a:pt x="36351" y="29593"/>
                  </a:cubicBezTo>
                  <a:cubicBezTo>
                    <a:pt x="37524" y="30135"/>
                    <a:pt x="38697" y="30857"/>
                    <a:pt x="39869" y="31578"/>
                  </a:cubicBezTo>
                  <a:cubicBezTo>
                    <a:pt x="41042" y="32300"/>
                    <a:pt x="42214" y="32842"/>
                    <a:pt x="43387" y="33563"/>
                  </a:cubicBezTo>
                  <a:cubicBezTo>
                    <a:pt x="44560" y="34105"/>
                    <a:pt x="45732" y="34827"/>
                    <a:pt x="46905" y="35368"/>
                  </a:cubicBezTo>
                  <a:cubicBezTo>
                    <a:pt x="48469" y="36090"/>
                    <a:pt x="49641" y="36631"/>
                    <a:pt x="50814" y="37353"/>
                  </a:cubicBezTo>
                  <a:cubicBezTo>
                    <a:pt x="53550" y="38436"/>
                    <a:pt x="56286" y="39699"/>
                    <a:pt x="59022" y="40962"/>
                  </a:cubicBezTo>
                  <a:cubicBezTo>
                    <a:pt x="64495" y="43488"/>
                    <a:pt x="70358" y="46015"/>
                    <a:pt x="75439" y="48902"/>
                  </a:cubicBezTo>
                  <a:cubicBezTo>
                    <a:pt x="76612" y="49624"/>
                    <a:pt x="77785" y="50165"/>
                    <a:pt x="78957" y="50887"/>
                  </a:cubicBezTo>
                  <a:cubicBezTo>
                    <a:pt x="80130" y="51789"/>
                    <a:pt x="81302" y="52511"/>
                    <a:pt x="82475" y="53233"/>
                  </a:cubicBezTo>
                  <a:cubicBezTo>
                    <a:pt x="83257" y="53954"/>
                    <a:pt x="84039" y="54857"/>
                    <a:pt x="85211" y="55759"/>
                  </a:cubicBezTo>
                  <a:cubicBezTo>
                    <a:pt x="85993" y="56481"/>
                    <a:pt x="86775" y="57383"/>
                    <a:pt x="87166" y="58285"/>
                  </a:cubicBezTo>
                  <a:cubicBezTo>
                    <a:pt x="88338" y="60090"/>
                    <a:pt x="89511" y="61894"/>
                    <a:pt x="89902" y="63879"/>
                  </a:cubicBezTo>
                  <a:cubicBezTo>
                    <a:pt x="90293" y="65684"/>
                    <a:pt x="90684" y="67669"/>
                    <a:pt x="90684" y="69654"/>
                  </a:cubicBezTo>
                  <a:cubicBezTo>
                    <a:pt x="90293" y="71639"/>
                    <a:pt x="89902" y="73624"/>
                    <a:pt x="89120" y="754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376862" y="4264025"/>
              <a:ext cx="2670300" cy="258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12" y="48034"/>
                  </a:moveTo>
                  <a:cubicBezTo>
                    <a:pt x="58309" y="48733"/>
                    <a:pt x="60338" y="49606"/>
                    <a:pt x="62535" y="50305"/>
                  </a:cubicBezTo>
                  <a:cubicBezTo>
                    <a:pt x="64563" y="51179"/>
                    <a:pt x="66760" y="52052"/>
                    <a:pt x="68788" y="52925"/>
                  </a:cubicBezTo>
                  <a:cubicBezTo>
                    <a:pt x="77408" y="56419"/>
                    <a:pt x="86028" y="60960"/>
                    <a:pt x="93802" y="66724"/>
                  </a:cubicBezTo>
                  <a:cubicBezTo>
                    <a:pt x="97859" y="69519"/>
                    <a:pt x="101577" y="72838"/>
                    <a:pt x="104788" y="76331"/>
                  </a:cubicBezTo>
                  <a:cubicBezTo>
                    <a:pt x="113577" y="86113"/>
                    <a:pt x="118140" y="100611"/>
                    <a:pt x="112225" y="113886"/>
                  </a:cubicBezTo>
                  <a:cubicBezTo>
                    <a:pt x="111380" y="115982"/>
                    <a:pt x="110366" y="117903"/>
                    <a:pt x="109352" y="120000"/>
                  </a:cubicBezTo>
                  <a:cubicBezTo>
                    <a:pt x="113746" y="120000"/>
                    <a:pt x="113746" y="120000"/>
                    <a:pt x="113746" y="120000"/>
                  </a:cubicBezTo>
                  <a:cubicBezTo>
                    <a:pt x="114760" y="118253"/>
                    <a:pt x="115605" y="116331"/>
                    <a:pt x="116450" y="114410"/>
                  </a:cubicBezTo>
                  <a:cubicBezTo>
                    <a:pt x="119999" y="105152"/>
                    <a:pt x="118816" y="95895"/>
                    <a:pt x="114422" y="86986"/>
                  </a:cubicBezTo>
                  <a:cubicBezTo>
                    <a:pt x="112225" y="82794"/>
                    <a:pt x="109352" y="78777"/>
                    <a:pt x="106140" y="74934"/>
                  </a:cubicBezTo>
                  <a:cubicBezTo>
                    <a:pt x="102760" y="71441"/>
                    <a:pt x="99042" y="67947"/>
                    <a:pt x="94985" y="65152"/>
                  </a:cubicBezTo>
                  <a:cubicBezTo>
                    <a:pt x="86873" y="59213"/>
                    <a:pt x="78084" y="54847"/>
                    <a:pt x="69464" y="51179"/>
                  </a:cubicBezTo>
                  <a:cubicBezTo>
                    <a:pt x="67436" y="50305"/>
                    <a:pt x="65239" y="49432"/>
                    <a:pt x="63042" y="48558"/>
                  </a:cubicBezTo>
                  <a:cubicBezTo>
                    <a:pt x="61014" y="47860"/>
                    <a:pt x="58816" y="46986"/>
                    <a:pt x="56788" y="46288"/>
                  </a:cubicBezTo>
                  <a:cubicBezTo>
                    <a:pt x="52563" y="44890"/>
                    <a:pt x="48338" y="43493"/>
                    <a:pt x="44112" y="42270"/>
                  </a:cubicBezTo>
                  <a:cubicBezTo>
                    <a:pt x="40056" y="41222"/>
                    <a:pt x="36169" y="40000"/>
                    <a:pt x="32281" y="38951"/>
                  </a:cubicBezTo>
                  <a:cubicBezTo>
                    <a:pt x="28394" y="37729"/>
                    <a:pt x="24676" y="36506"/>
                    <a:pt x="21126" y="35109"/>
                  </a:cubicBezTo>
                  <a:cubicBezTo>
                    <a:pt x="19436" y="34410"/>
                    <a:pt x="17746" y="33711"/>
                    <a:pt x="16056" y="33013"/>
                  </a:cubicBezTo>
                  <a:cubicBezTo>
                    <a:pt x="15211" y="32663"/>
                    <a:pt x="14366" y="32314"/>
                    <a:pt x="13521" y="31965"/>
                  </a:cubicBezTo>
                  <a:cubicBezTo>
                    <a:pt x="12676" y="31441"/>
                    <a:pt x="11830" y="31091"/>
                    <a:pt x="11154" y="30742"/>
                  </a:cubicBezTo>
                  <a:cubicBezTo>
                    <a:pt x="10309" y="30393"/>
                    <a:pt x="9633" y="30043"/>
                    <a:pt x="8788" y="29519"/>
                  </a:cubicBezTo>
                  <a:cubicBezTo>
                    <a:pt x="8112" y="29170"/>
                    <a:pt x="7267" y="28820"/>
                    <a:pt x="6591" y="28296"/>
                  </a:cubicBezTo>
                  <a:cubicBezTo>
                    <a:pt x="5239" y="27423"/>
                    <a:pt x="3887" y="26375"/>
                    <a:pt x="2873" y="25327"/>
                  </a:cubicBezTo>
                  <a:cubicBezTo>
                    <a:pt x="2366" y="24628"/>
                    <a:pt x="1859" y="24104"/>
                    <a:pt x="1521" y="23406"/>
                  </a:cubicBezTo>
                  <a:cubicBezTo>
                    <a:pt x="1183" y="22707"/>
                    <a:pt x="1014" y="22008"/>
                    <a:pt x="1014" y="21310"/>
                  </a:cubicBezTo>
                  <a:cubicBezTo>
                    <a:pt x="845" y="19912"/>
                    <a:pt x="1690" y="18515"/>
                    <a:pt x="2535" y="17467"/>
                  </a:cubicBezTo>
                  <a:cubicBezTo>
                    <a:pt x="4394" y="15196"/>
                    <a:pt x="6760" y="13624"/>
                    <a:pt x="8957" y="12401"/>
                  </a:cubicBezTo>
                  <a:cubicBezTo>
                    <a:pt x="13183" y="9606"/>
                    <a:pt x="17239" y="7510"/>
                    <a:pt x="20281" y="5764"/>
                  </a:cubicBezTo>
                  <a:cubicBezTo>
                    <a:pt x="21971" y="4890"/>
                    <a:pt x="23323" y="4017"/>
                    <a:pt x="24507" y="3318"/>
                  </a:cubicBezTo>
                  <a:cubicBezTo>
                    <a:pt x="25690" y="2620"/>
                    <a:pt x="26704" y="1921"/>
                    <a:pt x="27549" y="1572"/>
                  </a:cubicBezTo>
                  <a:cubicBezTo>
                    <a:pt x="29070" y="524"/>
                    <a:pt x="29915" y="0"/>
                    <a:pt x="29915" y="0"/>
                  </a:cubicBezTo>
                  <a:cubicBezTo>
                    <a:pt x="29915" y="0"/>
                    <a:pt x="29070" y="524"/>
                    <a:pt x="27549" y="1397"/>
                  </a:cubicBezTo>
                  <a:cubicBezTo>
                    <a:pt x="26704" y="1921"/>
                    <a:pt x="25690" y="2445"/>
                    <a:pt x="24507" y="3144"/>
                  </a:cubicBezTo>
                  <a:cubicBezTo>
                    <a:pt x="23154" y="3842"/>
                    <a:pt x="21802" y="4716"/>
                    <a:pt x="20281" y="5589"/>
                  </a:cubicBezTo>
                  <a:cubicBezTo>
                    <a:pt x="17070" y="7161"/>
                    <a:pt x="13014" y="9082"/>
                    <a:pt x="8619" y="11877"/>
                  </a:cubicBezTo>
                  <a:cubicBezTo>
                    <a:pt x="6422" y="13100"/>
                    <a:pt x="4056" y="14672"/>
                    <a:pt x="2028" y="16943"/>
                  </a:cubicBezTo>
                  <a:cubicBezTo>
                    <a:pt x="1014" y="18165"/>
                    <a:pt x="169" y="19563"/>
                    <a:pt x="169" y="21310"/>
                  </a:cubicBezTo>
                  <a:cubicBezTo>
                    <a:pt x="0" y="22183"/>
                    <a:pt x="338" y="23056"/>
                    <a:pt x="676" y="23930"/>
                  </a:cubicBezTo>
                  <a:cubicBezTo>
                    <a:pt x="1014" y="24628"/>
                    <a:pt x="1521" y="25327"/>
                    <a:pt x="2197" y="26026"/>
                  </a:cubicBezTo>
                  <a:cubicBezTo>
                    <a:pt x="3211" y="27248"/>
                    <a:pt x="4563" y="28296"/>
                    <a:pt x="6084" y="29170"/>
                  </a:cubicBezTo>
                  <a:cubicBezTo>
                    <a:pt x="6760" y="29694"/>
                    <a:pt x="7605" y="30043"/>
                    <a:pt x="8281" y="30567"/>
                  </a:cubicBezTo>
                  <a:cubicBezTo>
                    <a:pt x="9126" y="30917"/>
                    <a:pt x="9802" y="31441"/>
                    <a:pt x="10647" y="31790"/>
                  </a:cubicBezTo>
                  <a:cubicBezTo>
                    <a:pt x="11492" y="32139"/>
                    <a:pt x="12169" y="32663"/>
                    <a:pt x="13014" y="33013"/>
                  </a:cubicBezTo>
                  <a:cubicBezTo>
                    <a:pt x="13859" y="33362"/>
                    <a:pt x="14704" y="33711"/>
                    <a:pt x="15549" y="34061"/>
                  </a:cubicBezTo>
                  <a:cubicBezTo>
                    <a:pt x="17239" y="34759"/>
                    <a:pt x="18929" y="35458"/>
                    <a:pt x="20788" y="36331"/>
                  </a:cubicBezTo>
                  <a:cubicBezTo>
                    <a:pt x="24169" y="37729"/>
                    <a:pt x="27887" y="39126"/>
                    <a:pt x="31774" y="40349"/>
                  </a:cubicBezTo>
                  <a:cubicBezTo>
                    <a:pt x="35661" y="41572"/>
                    <a:pt x="39718" y="42620"/>
                    <a:pt x="43774" y="43842"/>
                  </a:cubicBezTo>
                  <a:cubicBezTo>
                    <a:pt x="47830" y="45065"/>
                    <a:pt x="51887" y="46462"/>
                    <a:pt x="56112" y="480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" name="Google Shape;112;p16"/>
          <p:cNvCxnSpPr/>
          <p:nvPr/>
        </p:nvCxnSpPr>
        <p:spPr>
          <a:xfrm rot="10800000" flipH="1">
            <a:off x="4955725" y="6537700"/>
            <a:ext cx="42021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6"/>
          <p:cNvSpPr txBox="1"/>
          <p:nvPr/>
        </p:nvSpPr>
        <p:spPr>
          <a:xfrm>
            <a:off x="4581100" y="6515800"/>
            <a:ext cx="45024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Quicksand"/>
                <a:ea typeface="Quicksand"/>
                <a:cs typeface="Quicksand"/>
                <a:sym typeface="Quicksand"/>
              </a:rPr>
              <a:t>Applied Machine Learning Days </a:t>
            </a:r>
            <a:r>
              <a:rPr lang="en-US" sz="1300">
                <a:latin typeface="Quicksand Light"/>
                <a:ea typeface="Quicksand Light"/>
                <a:cs typeface="Quicksand Light"/>
                <a:sym typeface="Quicksand Light"/>
              </a:rPr>
              <a:t>- Lausanne, Switzerland</a:t>
            </a:r>
            <a:endParaRPr sz="13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CDRs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57200" y="11870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individual human mobility patterns </a:t>
            </a:r>
            <a:r>
              <a:rPr lang="en-US" sz="25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Nature, 2008).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prediction based on individual and collective geographical preferences. 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Calabrese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IEEE ITSC, 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2010).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Friendship and mobility: user movement in location-based social networks. </a:t>
            </a: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(Cho et al., ACM SIGKDD, 2011).</a:t>
            </a: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 survey of results on mobile phone datasets analysis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Blondel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EPJ DS, 2015).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392275" y="412100"/>
            <a:ext cx="4016700" cy="57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 Based </a:t>
            </a:r>
            <a:endParaRPr sz="4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Networks </a:t>
            </a: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(LBSN)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 rotWithShape="1">
          <a:blip r:embed="rId3">
            <a:alphaModFix/>
          </a:blip>
          <a:srcRect l="50655" t="1097" r="972"/>
          <a:stretch/>
        </p:blipFill>
        <p:spPr>
          <a:xfrm>
            <a:off x="5905000" y="351600"/>
            <a:ext cx="2258700" cy="4079400"/>
          </a:xfrm>
          <a:prstGeom prst="roundRect">
            <a:avLst>
              <a:gd name="adj" fmla="val 3911"/>
            </a:avLst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88" y="0"/>
            <a:ext cx="5378824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59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Network + Location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457200" y="1145425"/>
            <a:ext cx="853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Networks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social network is a social structure made up of individuals connected by one or more specific types of interdependency.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57200" y="3694675"/>
            <a:ext cx="853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Data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location can be represented in absolute (latitude-longitude coordinates), relative (100 meters north of the Space Needle), and symbolic (home, office, or shopping mall) form.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5697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 (LBSN) 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381000" y="1187000"/>
            <a:ext cx="85389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new social structure made up of </a:t>
            </a:r>
            <a:r>
              <a:rPr lang="en-US" sz="3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individuals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connected by the interdependency derived from their </a:t>
            </a:r>
            <a:r>
              <a:rPr lang="en-US" sz="3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 the physical world as well as their location-tagged media content.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457200" y="3625075"/>
            <a:ext cx="86868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Networks: Users </a:t>
            </a:r>
            <a:endParaRPr sz="25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(Y. Zheng,  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Computing with Spatial Trajectories. Springer.)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3738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 (LBSN) 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8" y="1330025"/>
            <a:ext cx="8002226" cy="462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014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LBSNs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1066800" y="1339400"/>
            <a:ext cx="82296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sz="3000"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often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publicly available</a:t>
            </a:r>
            <a:endParaRPr sz="3000"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location and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semantic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information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restaurant, mall, etc.)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1066800" y="3783950"/>
            <a:ext cx="8229600" cy="25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sz="3000"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movement is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detected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(only when checkins are made)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data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sparsity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(more sparse than CDRs)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known at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 level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only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3000"/>
              <a:buFont typeface="Helvetica Neue"/>
              <a:buChar char="●"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self-selection bias</a:t>
            </a:r>
            <a:endParaRPr sz="3000"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 rotWithShape="1">
          <a:blip r:embed="rId3">
            <a:alphaModFix/>
          </a:blip>
          <a:srcRect l="3202" t="14999" r="49636" b="26042"/>
          <a:stretch/>
        </p:blipFill>
        <p:spPr>
          <a:xfrm>
            <a:off x="228600" y="11389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 rotWithShape="1">
          <a:blip r:embed="rId3">
            <a:alphaModFix/>
          </a:blip>
          <a:srcRect l="49247" t="14999" r="4160" b="26042"/>
          <a:stretch/>
        </p:blipFill>
        <p:spPr>
          <a:xfrm>
            <a:off x="244550" y="37422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54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LBSNs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457200" y="1339400"/>
            <a:ext cx="8229600" cy="4526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Location-Based Social Networks: Users (Y. Zheng,  </a:t>
            </a: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Computing with Spatial Trajectories. Springer.)</a:t>
            </a:r>
            <a:b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solidFill>
                <a:srgbClr val="33333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Mobility and geo-social networks (Spinsanti et al.,  Mobility Data, Cambridge press, 2013).</a:t>
            </a:r>
            <a:br>
              <a:rPr lang="en-US" sz="2500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 tale of many cities: Universal Patterns in Human Urban Mobility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Noulas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PLoS One, 2012).</a:t>
            </a:r>
            <a:b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Human Mobility from Twitter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R. Jurdak,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PLoS One, 2015).</a:t>
            </a:r>
            <a:b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08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/>
        </p:nvSpPr>
        <p:spPr>
          <a:xfrm>
            <a:off x="457200" y="1110800"/>
            <a:ext cx="8229600" cy="11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YFCC100M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geotagged photos from Flickr</a:t>
            </a:r>
            <a:endParaRPr sz="800">
              <a:solidFill>
                <a:srgbClr val="0000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 datasets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725" y="1669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3"/>
          <p:cNvSpPr txBox="1"/>
          <p:nvPr/>
        </p:nvSpPr>
        <p:spPr>
          <a:xfrm>
            <a:off x="457200" y="3803100"/>
            <a:ext cx="822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Brightkite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checkins in different countries</a:t>
            </a:r>
            <a:b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solidFill>
                <a:srgbClr val="434343"/>
              </a:solidFill>
            </a:endParaRPr>
          </a:p>
        </p:txBody>
      </p:sp>
      <p:pic>
        <p:nvPicPr>
          <p:cNvPr id="384" name="Google Shape;384;p43">
            <a:hlinkClick r:id="rId3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8000" y="2023500"/>
            <a:ext cx="2128000" cy="11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9800" y="5048398"/>
            <a:ext cx="3122351" cy="10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098" y="4739348"/>
            <a:ext cx="1686250" cy="1686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555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/>
        </p:nvSpPr>
        <p:spPr>
          <a:xfrm>
            <a:off x="457200" y="1110800"/>
            <a:ext cx="8229600" cy="11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</a:endParaRPr>
          </a:p>
        </p:txBody>
      </p:sp>
      <p:sp>
        <p:nvSpPr>
          <p:cNvPr id="393" name="Google Shape;393;p4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 datasets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457200" y="2050500"/>
            <a:ext cx="822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 u="sng"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Foursquare</a:t>
            </a: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checkins in different countries</a:t>
            </a:r>
            <a:b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1800">
              <a:solidFill>
                <a:srgbClr val="434343"/>
              </a:solidFill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000" y="26635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8000" y="2817905"/>
            <a:ext cx="3103425" cy="159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866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/>
        </p:nvSpPr>
        <p:spPr>
          <a:xfrm>
            <a:off x="620875" y="788575"/>
            <a:ext cx="4016700" cy="29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GPS 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data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r="18440"/>
          <a:stretch/>
        </p:blipFill>
        <p:spPr>
          <a:xfrm>
            <a:off x="5903525" y="348225"/>
            <a:ext cx="2243700" cy="4526700"/>
          </a:xfrm>
          <a:prstGeom prst="roundRect">
            <a:avLst>
              <a:gd name="adj" fmla="val 5375"/>
            </a:avLst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7588" y="0"/>
            <a:ext cx="537882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7"/>
          <p:cNvGrpSpPr/>
          <p:nvPr/>
        </p:nvGrpSpPr>
        <p:grpSpPr>
          <a:xfrm>
            <a:off x="3787588" y="0"/>
            <a:ext cx="5378824" cy="6858001"/>
            <a:chOff x="3787588" y="0"/>
            <a:chExt cx="5378824" cy="6858001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7588" y="0"/>
              <a:ext cx="5378824" cy="68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0900" y="1380379"/>
              <a:ext cx="926500" cy="1498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/>
          <p:nvPr/>
        </p:nvSpPr>
        <p:spPr>
          <a:xfrm>
            <a:off x="620875" y="788575"/>
            <a:ext cx="4016700" cy="29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7200">
                <a:latin typeface="Helvetica Neue Light"/>
                <a:ea typeface="Helvetica Neue Light"/>
                <a:cs typeface="Helvetica Neue Light"/>
                <a:sym typeface="Helvetica Neue Light"/>
              </a:rPr>
              <a:t>(CDRs)</a:t>
            </a:r>
            <a:endParaRPr sz="7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GPS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0527"/>
            <a:ext cx="9144000" cy="4858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81000" y="1187000"/>
            <a:ext cx="85389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Produced by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GPS devices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embedded in  </a:t>
            </a:r>
            <a:r>
              <a:rPr lang="en-US" sz="30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smartphones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30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private vehicles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lang="en-US" sz="3000" i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boats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etc.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4875475" y="6197000"/>
            <a:ext cx="4129200" cy="526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Pappalardo et al., Returners and Explorers dichotomy in Human Mobility, Nature Communications, 2015.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/>
        </p:nvSpPr>
        <p:spPr>
          <a:xfrm>
            <a:off x="457200" y="916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GPS data vs CDRs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6185725" y="1404725"/>
            <a:ext cx="10506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GPS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r="49821"/>
          <a:stretch/>
        </p:blipFill>
        <p:spPr>
          <a:xfrm>
            <a:off x="4849500" y="2010350"/>
            <a:ext cx="3837300" cy="484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1951350" y="1404725"/>
            <a:ext cx="11568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CDRs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 rotWithShape="1">
          <a:blip r:embed="rId3">
            <a:alphaModFix/>
          </a:blip>
          <a:srcRect l="49819"/>
          <a:stretch/>
        </p:blipFill>
        <p:spPr>
          <a:xfrm>
            <a:off x="457200" y="2010350"/>
            <a:ext cx="3837300" cy="484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GPS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066800" y="1491800"/>
            <a:ext cx="82296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sz="3000"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at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spatial and temporal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resolution</a:t>
            </a:r>
            <a:endParaRPr sz="3000"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track the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 trajectory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all cars movements)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1066800" y="4252775"/>
            <a:ext cx="82296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sz="3000"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objective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definition of location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(preprocessing is needed)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errors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when signal is noisy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l="3202" t="14999" r="49636" b="26042"/>
          <a:stretch/>
        </p:blipFill>
        <p:spPr>
          <a:xfrm>
            <a:off x="228600" y="12913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l="49247" t="14999" r="4160" b="26042"/>
          <a:stretch/>
        </p:blipFill>
        <p:spPr>
          <a:xfrm>
            <a:off x="244550" y="42756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Preprocessing on GPS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737850" y="1497100"/>
            <a:ext cx="75462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Some common steps to apply on GPS data: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890250" y="2217300"/>
            <a:ext cx="75462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location detection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group points into one meaningful location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890250" y="3962400"/>
            <a:ext cx="7546200" cy="14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trajectory segmentation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split a trajectory in sub-trajectories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/>
        </p:nvSpPr>
        <p:spPr>
          <a:xfrm>
            <a:off x="472350" y="4584825"/>
            <a:ext cx="8154900" cy="31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Zheng, Trajectory Data Mining: an overview, ACM TIST, 2015.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 detection in GPS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737850" y="1192300"/>
            <a:ext cx="75462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Locations (or stay points) denote places where people have stayed for a while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50" y="2412199"/>
            <a:ext cx="8155026" cy="22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4">
            <a:alphaModFix/>
          </a:blip>
          <a:srcRect r="45604"/>
          <a:stretch/>
        </p:blipFill>
        <p:spPr>
          <a:xfrm>
            <a:off x="1143000" y="5275381"/>
            <a:ext cx="7010400" cy="48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4">
            <a:alphaModFix/>
          </a:blip>
          <a:srcRect l="54834"/>
          <a:stretch/>
        </p:blipFill>
        <p:spPr>
          <a:xfrm>
            <a:off x="1066800" y="5989025"/>
            <a:ext cx="5820826" cy="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Stay Point detection algorithm 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737850" y="4257900"/>
            <a:ext cx="75462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points belong to the same stay point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891546"/>
            <a:ext cx="8229601" cy="60020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37850" y="1192300"/>
            <a:ext cx="75462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The points are scanned in temporal order, then if the following condition holds: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Semantic Location detection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600025" y="1424650"/>
            <a:ext cx="75462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Density clustering algorithm, like DBSCAN or OPTICS (time is not considered)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3026650"/>
            <a:ext cx="5503010" cy="40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>
            <a:off x="1610100" y="5355025"/>
            <a:ext cx="2023500" cy="143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segmentation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0" name="Google Shape;300;p34"/>
          <p:cNvSpPr txBox="1"/>
          <p:nvPr/>
        </p:nvSpPr>
        <p:spPr>
          <a:xfrm>
            <a:off x="737850" y="1192300"/>
            <a:ext cx="7546200" cy="11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 trajectory is split into two or more sub-trajectories, with several techniques: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557500"/>
            <a:ext cx="4657349" cy="15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/>
          <p:nvPr/>
        </p:nvSpPr>
        <p:spPr>
          <a:xfrm>
            <a:off x="5670450" y="3008988"/>
            <a:ext cx="26136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time-interval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00" y="4474175"/>
            <a:ext cx="4657350" cy="162068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5670450" y="5142588"/>
            <a:ext cx="26136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stay-point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762000" y="6380325"/>
            <a:ext cx="8154900" cy="31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Zheng, Trajectory Data Mining: an overview, ACM TIST, 2015.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Publicly available GPSs datasets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609600" y="1415600"/>
            <a:ext cx="82296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Geolife GPS trajectory dataset </a:t>
            </a:r>
            <a:b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400">
                <a:solidFill>
                  <a:srgbClr val="0000FF"/>
                </a:solidFill>
              </a:rPr>
            </a:b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418200" y="2972975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Official Repository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609600" y="3997900"/>
            <a:ext cx="82296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Taxi trajectory dataset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(warning: not individual)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550" y="9960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725" y="5524550"/>
            <a:ext cx="1905000" cy="89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6200" y="37211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References for GPS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457200" y="14918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the patterns of car travel 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Pappalardo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EPJ ST, 2013).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Helvetica Neue Light"/>
              <a:buChar char="●"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Learning travel recommendations from user-generated GPS traces (</a:t>
            </a: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Zheng et al., </a:t>
            </a: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ACM TIST, 2011).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Helvetica Neue Light"/>
              <a:buChar char="●"/>
            </a:pP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Trajectory Data Mining: an Overview </a:t>
            </a:r>
            <a:b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(Zheng, ACM TIST, 2015.)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6209" y="47327"/>
            <a:ext cx="1215843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0"/>
            <a:ext cx="6858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 (CDRs)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57200" y="1491800"/>
            <a:ext cx="83622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Produced by a phone carrier to store </a:t>
            </a:r>
            <a:r>
              <a:rPr lang="en-US" sz="3000" b="1">
                <a:solidFill>
                  <a:srgbClr val="38761D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details of calls</a:t>
            </a: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passing through a device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aphicFrame>
        <p:nvGraphicFramePr>
          <p:cNvPr id="135" name="Google Shape;135;p19"/>
          <p:cNvGraphicFramePr/>
          <p:nvPr/>
        </p:nvGraphicFramePr>
        <p:xfrm>
          <a:off x="649500" y="3962250"/>
          <a:ext cx="7968250" cy="2377320"/>
        </p:xfrm>
        <a:graphic>
          <a:graphicData uri="http://schemas.openxmlformats.org/drawingml/2006/table">
            <a:tbl>
              <a:tblPr>
                <a:noFill/>
                <a:tableStyleId>{D93BD738-2406-4BF4-9480-E13187B796E2}</a:tableStyleId>
              </a:tblPr>
              <a:tblGrid>
                <a:gridCol w="1593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3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timestamp</a:t>
                      </a:r>
                      <a:endPara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source</a:t>
                      </a:r>
                      <a:endPara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destination</a:t>
                      </a:r>
                      <a:endPara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tower</a:t>
                      </a:r>
                      <a:endPara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duration</a:t>
                      </a:r>
                      <a:endParaRPr sz="18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10/04/2008 10:12:00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A8563XY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C1123YT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36256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10:32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10/04/2008 10:12:32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B6766CS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H2223IU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43860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03:07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...</a:t>
                      </a:r>
                      <a:endParaRPr sz="1800"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6" name="Google Shape;136;p19"/>
          <p:cNvSpPr txBox="1"/>
          <p:nvPr/>
        </p:nvSpPr>
        <p:spPr>
          <a:xfrm>
            <a:off x="457200" y="2470525"/>
            <a:ext cx="8362200" cy="9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solidFill>
                  <a:srgbClr val="2222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They contain various attributes of the call: </a:t>
            </a:r>
            <a:endParaRPr sz="3000">
              <a:solidFill>
                <a:srgbClr val="222222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2411408" y="4263231"/>
            <a:ext cx="2305200" cy="1798500"/>
          </a:xfrm>
          <a:prstGeom prst="hexagon">
            <a:avLst>
              <a:gd name="adj" fmla="val 32039"/>
              <a:gd name="vf" fmla="val 115470"/>
            </a:avLst>
          </a:prstGeom>
          <a:solidFill>
            <a:srgbClr val="B1DDEB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690558" y="3348831"/>
            <a:ext cx="2305200" cy="1798500"/>
          </a:xfrm>
          <a:prstGeom prst="hexagon">
            <a:avLst>
              <a:gd name="adj" fmla="val 32039"/>
              <a:gd name="vf" fmla="val 115470"/>
            </a:avLst>
          </a:prstGeom>
          <a:solidFill>
            <a:srgbClr val="B1DDEB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85796" y="1551781"/>
            <a:ext cx="2305200" cy="1798500"/>
          </a:xfrm>
          <a:prstGeom prst="hexagon">
            <a:avLst>
              <a:gd name="adj" fmla="val 32039"/>
              <a:gd name="vf" fmla="val 115470"/>
            </a:avLst>
          </a:prstGeom>
          <a:solidFill>
            <a:srgbClr val="B1DDEB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411408" y="2467769"/>
            <a:ext cx="2305200" cy="1798500"/>
          </a:xfrm>
          <a:prstGeom prst="hexagon">
            <a:avLst>
              <a:gd name="adj" fmla="val 32039"/>
              <a:gd name="vf" fmla="val 115470"/>
            </a:avLst>
          </a:prstGeom>
          <a:solidFill>
            <a:srgbClr val="B1DDEB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2070096" y="3158331"/>
            <a:ext cx="144600" cy="144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" name="Google Shape;146;p20"/>
          <p:cNvCxnSpPr>
            <a:endCxn id="145" idx="3"/>
          </p:cNvCxnSpPr>
          <p:nvPr/>
        </p:nvCxnSpPr>
        <p:spPr>
          <a:xfrm rot="10800000" flipH="1">
            <a:off x="1140272" y="3281755"/>
            <a:ext cx="951000" cy="801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7" name="Google Shape;147;p20"/>
          <p:cNvSpPr/>
          <p:nvPr/>
        </p:nvSpPr>
        <p:spPr>
          <a:xfrm>
            <a:off x="995358" y="4012406"/>
            <a:ext cx="144600" cy="144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146546" y="3372644"/>
            <a:ext cx="2305200" cy="1798500"/>
          </a:xfrm>
          <a:prstGeom prst="hexagon">
            <a:avLst>
              <a:gd name="adj" fmla="val 32039"/>
              <a:gd name="vf" fmla="val 115470"/>
            </a:avLst>
          </a:prstGeom>
          <a:solidFill>
            <a:srgbClr val="B1DDEB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2740021" y="2899569"/>
            <a:ext cx="144600" cy="144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0" name="Google Shape;150;p20"/>
          <p:cNvCxnSpPr>
            <a:stCxn id="145" idx="6"/>
            <a:endCxn id="149" idx="3"/>
          </p:cNvCxnSpPr>
          <p:nvPr/>
        </p:nvCxnSpPr>
        <p:spPr>
          <a:xfrm rot="10800000" flipH="1">
            <a:off x="2214696" y="3023031"/>
            <a:ext cx="546600" cy="207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1" name="Google Shape;151;p20"/>
          <p:cNvSpPr/>
          <p:nvPr/>
        </p:nvSpPr>
        <p:spPr>
          <a:xfrm>
            <a:off x="4684708" y="3455194"/>
            <a:ext cx="144600" cy="1446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" name="Google Shape;152;p20"/>
          <p:cNvCxnSpPr>
            <a:stCxn id="149" idx="6"/>
            <a:endCxn id="151" idx="2"/>
          </p:cNvCxnSpPr>
          <p:nvPr/>
        </p:nvCxnSpPr>
        <p:spPr>
          <a:xfrm>
            <a:off x="2884621" y="2971869"/>
            <a:ext cx="1800000" cy="55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20"/>
          <p:cNvSpPr txBox="1"/>
          <p:nvPr/>
        </p:nvSpPr>
        <p:spPr>
          <a:xfrm>
            <a:off x="6040433" y="2375694"/>
            <a:ext cx="8382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lang="en-US" sz="4400" b="0" i="0" u="none" strike="noStrik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L=</a:t>
            </a:r>
            <a:endParaRPr/>
          </a:p>
        </p:txBody>
      </p:sp>
      <p:sp>
        <p:nvSpPr>
          <p:cNvPr id="154" name="Google Shape;154;p20"/>
          <p:cNvSpPr txBox="1"/>
          <p:nvPr/>
        </p:nvSpPr>
        <p:spPr>
          <a:xfrm>
            <a:off x="6650033" y="2369344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lang="en-US" sz="4400" b="0" i="0" u="none" strike="noStrik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a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6954833" y="2374106"/>
            <a:ext cx="304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lang="en-US" sz="4400" b="0" i="0" u="none" strike="noStrik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b</a:t>
            </a:r>
            <a:endParaRPr sz="4400" b="0" i="0" u="none" strike="noStrike" cap="none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7259633" y="2369344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lang="en-US" sz="4400" b="0" i="0" u="none" strike="noStrik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c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7564433" y="2374106"/>
            <a:ext cx="3048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venir"/>
              <a:buNone/>
            </a:pPr>
            <a:r>
              <a:rPr lang="en-US" sz="4400" b="0" i="0" u="none" strike="noStrike" cap="none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e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1681158" y="4504531"/>
            <a:ext cx="304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Source Sans Pro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1676396" y="2712244"/>
            <a:ext cx="3048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3411533" y="3553619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</a:t>
            </a:r>
            <a:endParaRPr/>
          </a:p>
        </p:txBody>
      </p:sp>
      <p:sp>
        <p:nvSpPr>
          <p:cNvPr id="161" name="Google Shape;161;p20"/>
          <p:cNvSpPr txBox="1"/>
          <p:nvPr/>
        </p:nvSpPr>
        <p:spPr>
          <a:xfrm>
            <a:off x="3392483" y="5382419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5141908" y="4453731"/>
            <a:ext cx="3048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ource Sans Pro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646" y="2094706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7646" y="3893344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721" y="3001169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721" y="4774406"/>
            <a:ext cx="635100" cy="7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1571" y="3898106"/>
            <a:ext cx="635100" cy="7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5060946" y="1783556"/>
            <a:ext cx="3625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Location history</a:t>
            </a:r>
            <a:endParaRPr sz="32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l="10304" r="41433" b="40248"/>
          <a:stretch/>
        </p:blipFill>
        <p:spPr>
          <a:xfrm>
            <a:off x="7420150" y="5257998"/>
            <a:ext cx="1266600" cy="13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Call Detail Records (CDRs)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Inferring mobility trajectories from CDRs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l="4689"/>
          <a:stretch/>
        </p:blipFill>
        <p:spPr>
          <a:xfrm>
            <a:off x="509825" y="1502200"/>
            <a:ext cx="4168325" cy="435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8" name="Google Shape;178;p21"/>
          <p:cNvSpPr txBox="1"/>
          <p:nvPr/>
        </p:nvSpPr>
        <p:spPr>
          <a:xfrm>
            <a:off x="4909925" y="1568000"/>
            <a:ext cx="4168200" cy="4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Call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Location/tower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Trajectory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Sequence of locations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latin typeface="Helvetica Neue"/>
                <a:ea typeface="Helvetica Neue"/>
                <a:cs typeface="Helvetica Neue"/>
                <a:sym typeface="Helvetica Neue"/>
              </a:rPr>
              <a:t>Home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Most nighttime calls</a:t>
            </a:r>
            <a:endParaRPr sz="25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457200" y="6012500"/>
            <a:ext cx="8061900" cy="53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Pappalardo et al., An analytical framework to nowcast well-being with mobile phone data, JDSA, 2016.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PROs and CONs of CDRs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066800" y="1110800"/>
            <a:ext cx="8229600" cy="21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PROs</a:t>
            </a:r>
            <a:endParaRPr sz="3000" b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mobile phones are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</a:t>
            </a: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(huge) sample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size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rich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lang="en-US" sz="3000" b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multidimensional</a:t>
            </a:r>
            <a:r>
              <a:rPr lang="en-US" sz="300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latin typeface="Helvetica Neue Light"/>
                <a:ea typeface="Helvetica Neue Light"/>
                <a:cs typeface="Helvetica Neue Light"/>
                <a:sym typeface="Helvetica Neue Light"/>
              </a:rPr>
              <a:t>(social, mobile, time, demographics)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066800" y="3414575"/>
            <a:ext cx="8229600" cy="3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</a:t>
            </a:r>
            <a:endParaRPr sz="3000"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publicly available </a:t>
            </a:r>
            <a:endParaRPr sz="3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partially detected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(only when calls are made)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position is known at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tower level</a:t>
            </a: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 only (resolution is variable from m to km)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ping-pong effect can create </a:t>
            </a:r>
            <a:r>
              <a:rPr lang="en-US" sz="3000" b="1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noise</a:t>
            </a:r>
            <a:endParaRPr sz="3000" b="1">
              <a:solidFill>
                <a:srgbClr val="98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l="3202" t="14999" r="49636" b="26042"/>
          <a:stretch/>
        </p:blipFill>
        <p:spPr>
          <a:xfrm>
            <a:off x="228600" y="910300"/>
            <a:ext cx="751475" cy="7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l="49247" t="14999" r="4160" b="26042"/>
          <a:stretch/>
        </p:blipFill>
        <p:spPr>
          <a:xfrm>
            <a:off x="244550" y="3437499"/>
            <a:ext cx="751475" cy="74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latin typeface="Helvetica Neue Light"/>
                <a:ea typeface="Helvetica Neue Light"/>
                <a:cs typeface="Helvetica Neue Light"/>
                <a:sym typeface="Helvetica Neue Light"/>
              </a:rPr>
              <a:t>Preprocessing on CDR data</a:t>
            </a:r>
            <a:endParaRPr sz="3600" i="0" u="none" strike="noStrike" cap="non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609600" y="1415600"/>
            <a:ext cx="82296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Non-relevant locations are discarded 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(e.g., if n/N &lt; 0.005)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609600" y="2642775"/>
            <a:ext cx="8229600" cy="1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Users calling from just one locations are discarded (they do not move!)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609600" y="3970700"/>
            <a:ext cx="8107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Char char="●"/>
            </a:pPr>
            <a:r>
              <a:rPr lang="en-US" sz="3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Users with too low or high calling activity are discarded (e.g. by imposing min and max average calls per day)</a:t>
            </a:r>
            <a:endParaRPr sz="3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>
                <a:solidFill>
                  <a:schemeClr val="accent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Available data extracted from CDRs</a:t>
            </a:r>
            <a:endParaRPr sz="3600" i="0" u="none" strike="noStrike" cap="none">
              <a:solidFill>
                <a:schemeClr val="accent4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609600" y="1415600"/>
            <a:ext cx="82296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A multi-source dataset of urban life in the city of Milan and the Province of Trentino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lang="en-US" sz="300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2400">
                <a:solidFill>
                  <a:srgbClr val="0000FF"/>
                </a:solidFill>
              </a:rPr>
            </a:b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00" y="2820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1042600" y="4843350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Official Repository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609600" y="5715850"/>
            <a:ext cx="82296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●"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D4D Challenge - available upon request</a:t>
            </a:r>
            <a:endParaRPr sz="30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725" y="28206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5671725" y="4843338"/>
            <a:ext cx="24210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Kaggle</a:t>
            </a:r>
            <a:r>
              <a:rPr lang="en-US" sz="1800" b="1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Repository</a:t>
            </a:r>
            <a:endParaRPr sz="1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1393B"/>
      </a:dk2>
      <a:lt2>
        <a:srgbClr val="FF0000"/>
      </a:lt2>
      <a:accent1>
        <a:srgbClr val="00B050"/>
      </a:accent1>
      <a:accent2>
        <a:srgbClr val="314F62"/>
      </a:accent2>
      <a:accent3>
        <a:srgbClr val="BE224F"/>
      </a:accent3>
      <a:accent4>
        <a:srgbClr val="FC9B00"/>
      </a:accent4>
      <a:accent5>
        <a:srgbClr val="67A3A7"/>
      </a:accent5>
      <a:accent6>
        <a:srgbClr val="6D8B95"/>
      </a:accent6>
      <a:hlink>
        <a:srgbClr val="F4BB93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</Words>
  <Application>Microsoft Macintosh PowerPoint</Application>
  <PresentationFormat>Presentazione su schermo (4:3)</PresentationFormat>
  <Paragraphs>194</Paragraphs>
  <Slides>29</Slides>
  <Notes>29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29</vt:i4>
      </vt:variant>
    </vt:vector>
  </HeadingPairs>
  <TitlesOfParts>
    <vt:vector size="39" baseType="lpstr">
      <vt:lpstr>Calibri</vt:lpstr>
      <vt:lpstr>Quicksand</vt:lpstr>
      <vt:lpstr>Arial</vt:lpstr>
      <vt:lpstr>Helvetica Neue Light</vt:lpstr>
      <vt:lpstr>Quicksand Light</vt:lpstr>
      <vt:lpstr>Avenir</vt:lpstr>
      <vt:lpstr>Source Sans Pro</vt:lpstr>
      <vt:lpstr>Helvetica Neue</vt:lpstr>
      <vt:lpstr>Office Theme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Gianni Barlacchi</cp:lastModifiedBy>
  <cp:revision>1</cp:revision>
  <dcterms:modified xsi:type="dcterms:W3CDTF">2020-01-24T18:08:16Z</dcterms:modified>
</cp:coreProperties>
</file>